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09" r:id="rId1"/>
  </p:sldMasterIdLst>
  <p:notesMasterIdLst>
    <p:notesMasterId r:id="rId15"/>
  </p:notesMasterIdLst>
  <p:handoutMasterIdLst>
    <p:handoutMasterId r:id="rId16"/>
  </p:handoutMasterIdLst>
  <p:sldIdLst>
    <p:sldId id="1035" r:id="rId2"/>
    <p:sldId id="1047" r:id="rId3"/>
    <p:sldId id="1039" r:id="rId4"/>
    <p:sldId id="1043" r:id="rId5"/>
    <p:sldId id="1040" r:id="rId6"/>
    <p:sldId id="1041" r:id="rId7"/>
    <p:sldId id="1038" r:id="rId8"/>
    <p:sldId id="1042" r:id="rId9"/>
    <p:sldId id="1026" r:id="rId10"/>
    <p:sldId id="1021" r:id="rId11"/>
    <p:sldId id="1046" r:id="rId12"/>
    <p:sldId id="1044" r:id="rId13"/>
    <p:sldId id="1048" r:id="rId1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na" initials="A" lastIdx="1" clrIdx="0">
    <p:extLst>
      <p:ext uri="{19B8F6BF-5375-455C-9EA6-DF929625EA0E}">
        <p15:presenceInfo xmlns:p15="http://schemas.microsoft.com/office/powerpoint/2012/main" userId="Al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FF"/>
    <a:srgbClr val="054EA7"/>
    <a:srgbClr val="B8005C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087" autoAdjust="0"/>
  </p:normalViewPr>
  <p:slideViewPr>
    <p:cSldViewPr snapToGrid="0">
      <p:cViewPr varScale="1">
        <p:scale>
          <a:sx n="70" d="100"/>
          <a:sy n="70" d="100"/>
        </p:scale>
        <p:origin x="556" y="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283F0-E4FE-4BAC-AE9A-D27EB483F50D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37D16-2386-484A-B645-96FC93F9CB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824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0C97B-3A37-49A3-91B9-50D4B455398A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BD608-53B3-4BE6-9410-BE4381F8D42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949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BD608-53B3-4BE6-9410-BE4381F8D42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518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BD608-53B3-4BE6-9410-BE4381F8D42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76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Гомельская область – 1 375 286 чел, городское – 1 059 334 (77%) Минская </a:t>
            </a:r>
            <a:r>
              <a:rPr kumimoji="0" lang="ru-R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обл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1 473 346 чел , городское 808 934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https://diabetesatlas.org/data/en/region/3/eur.html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BD608-53B3-4BE6-9410-BE4381F8D425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399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СД1 - 634 –дети и подростки, 3355 взрослые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BD608-53B3-4BE6-9410-BE4381F8D425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99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9DC01C-6725-4AA8-9087-05200FA09BCA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94308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BD608-53B3-4BE6-9410-BE4381F8D425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760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BD608-53B3-4BE6-9410-BE4381F8D42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804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91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78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8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2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6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0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23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35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29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0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6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F1133-3259-4C45-BABA-5B62D9C6F78D}" type="datetimeFigureOut">
              <a:rPr lang="en-US" smtClean="0"/>
              <a:pPr/>
              <a:t>11/1/2022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9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www.endominsk.by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s://www.instagram.com/endo_minsk/?hl=ru" TargetMode="External"/><Relationship Id="rId4" Type="http://schemas.openxmlformats.org/officeDocument/2006/relationships/hyperlink" Target="https://www.youtube.com/channel/UCXmtYuj-MCgTVt26eZcsf7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kaenka17med.by/media/doc/%D0%A0%D0%BE%D0%BB%D1%8C%20%D0%BE%D0%B1%D1%89%D0%B5%D1%81%D1%82%D0%B2%D0%B5%D0%BD%D0%BD%D1%8B%D1%85%20%D0%BE%D0%B1%D1%8A%D0%B5%D0%B4%D0%B8%D0%BD%D0%B5%D0%BD%D0%B8%D0%B9%20%D0%BC%D0%B5%D0%B4%D0%B8%D1%86%D0%B8%D0%BD%D1%81%D0%BA%D0%B8%D1%85%20%D1%80%D0%B0%D0%B1%D0%BE%D1%82%D0%BD%D0%B8%D0%BA%D0%BE%D0%B2%20%D0%B8%20%D0%BF%D0%B0%D1%86%D0%B8%D0%B5%D0%BD%D1%82%D0%BE%D0%B2%20(%D0%A8%D0%B5%D0%BF%D0%B5%D0%BB%D1%8C%D0%BA%D0%B5%D0%B2%D0%B8%D1%87%20%D0%90.%D0%9F.)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akaenka17med.by/media/doc/%D0%A0%D0%BE%D0%BB%D1%8C%20%D0%BE%D0%B1%D1%89%D0%B5%D1%81%D1%82%D0%B2%D0%B5%D0%BD%D0%BD%D1%8B%D1%85%20%D0%BE%D0%B1%D1%8A%D0%B5%D0%B4%D0%B8%D0%BD%D0%B5%D0%BD%D0%B8%D0%B9%20%D0%BC%D0%B5%D0%B4%D0%B8%D1%86%D0%B8%D0%BD%D1%81%D0%BA%D0%B8%D1%85%20%D1%80%D0%B0%D0%B1%D0%BE%D1%82%D0%BD%D0%B8%D0%BA%D0%BE%D0%B2%20%D0%B8%20%D0%BF%D0%B0%D1%86%D0%B8%D0%B5%D0%BD%D1%82%D0%BE%D0%B2%20(%D0%A8%D0%B5%D0%BF%D0%B5%D0%BB%D1%8C%D0%BA%D0%B5%D0%B2%D0%B8%D1%87%20%D0%90.%D0%9F.)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akaenka17med.by/media/doc/%D0%98%D1%82%D0%BE%D0%B3%D0%B8%20%D1%80%D0%B0%D0%B1%D0%BE%D1%82%D1%8B%20%D1%8D%D0%BD%D0%B4%D0%BE%D0%BA%D1%80%D0%B8%D0%BD%D0%BE%D0%BB%D0%BE%D0%B3%D0%B8%D1%87%D0%B5%D1%81%D0%BA%D0%BE%D0%B9%20%D1%81%D0%BB%D1%83%D0%B6%D0%B1%D1%8B%20%D0%A0%D0%91%202021%D0%B3%20(%D0%A1%D0%B0%D0%BB%D0%BA%D0%BE%20%D0%9E.%D0%91.).pdf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6207" y="251210"/>
            <a:ext cx="6440994" cy="24317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14 ноября – Всемирный День Диабета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202-9EF3-4F67-A6CF-958E9202252E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61"/>
          <a:stretch/>
        </p:blipFill>
        <p:spPr bwMode="auto">
          <a:xfrm>
            <a:off x="8443513" y="2522471"/>
            <a:ext cx="1787117" cy="116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315025" y="3853582"/>
            <a:ext cx="7772898" cy="2867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800" b="1" dirty="0" smtClean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ЕЛЕНА ВАСИЛЬЕВНА ЮРЕНЯ</a:t>
            </a:r>
          </a:p>
          <a:p>
            <a:pPr algn="r">
              <a:defRPr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sz="2600" b="1" dirty="0">
                <a:solidFill>
                  <a:schemeClr val="tx1"/>
                </a:solidFill>
              </a:rPr>
              <a:t>г</a:t>
            </a:r>
            <a:r>
              <a:rPr lang="ru-RU" sz="2600" b="1" dirty="0" smtClean="0">
                <a:solidFill>
                  <a:schemeClr val="tx1"/>
                </a:solidFill>
              </a:rPr>
              <a:t>лавный врач</a:t>
            </a:r>
          </a:p>
          <a:p>
            <a:pPr algn="r"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главный внештатный эндокринолог </a:t>
            </a:r>
          </a:p>
          <a:p>
            <a:pPr algn="r"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комитета по здравоохранению Мингорисполкома  </a:t>
            </a:r>
          </a:p>
          <a:p>
            <a:endParaRPr lang="ru-RU" sz="26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600" b="1" dirty="0" smtClean="0">
                <a:solidFill>
                  <a:schemeClr val="tx1"/>
                </a:solidFill>
              </a:rPr>
              <a:t> Минск, 01 ноября 2022 г</a:t>
            </a:r>
            <a:endParaRPr lang="ru-RU" sz="26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35221" t="11897" r="34634" b="12181"/>
          <a:stretch/>
        </p:blipFill>
        <p:spPr>
          <a:xfrm>
            <a:off x="109728" y="77046"/>
            <a:ext cx="4334256" cy="61408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6592" y="2414742"/>
            <a:ext cx="3859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Минский городской клинический эндокринологический центр</a:t>
            </a:r>
            <a:endParaRPr lang="en-US" sz="22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26533" y="173038"/>
            <a:ext cx="10972800" cy="777938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dirty="0">
                <a:solidFill>
                  <a:srgbClr val="054EA7"/>
                </a:solidFill>
                <a:ea typeface="+mn-ea"/>
                <a:cs typeface="+mn-cs"/>
              </a:rPr>
              <a:t>Интернет-ресурсы </a:t>
            </a:r>
            <a:r>
              <a:rPr lang="ru-RU" sz="2800" b="1" dirty="0" smtClean="0">
                <a:solidFill>
                  <a:srgbClr val="054EA7"/>
                </a:solidFill>
                <a:ea typeface="+mn-ea"/>
                <a:cs typeface="+mn-cs"/>
              </a:rPr>
              <a:t>МГК эндокринологического центра</a:t>
            </a:r>
            <a:endParaRPr lang="ru-RU" sz="2800" b="1" dirty="0">
              <a:solidFill>
                <a:srgbClr val="054EA7"/>
              </a:solidFill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B6A8DC39-4441-4014-839C-CE81E9CCF070}" type="slidenum">
              <a:rPr lang="ru-RU"/>
              <a:pPr algn="l">
                <a:defRPr/>
              </a:pPr>
              <a:t>10</a:t>
            </a:fld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607397"/>
              </p:ext>
            </p:extLst>
          </p:nvPr>
        </p:nvGraphicFramePr>
        <p:xfrm>
          <a:off x="626533" y="1006535"/>
          <a:ext cx="10955867" cy="56619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5035">
                  <a:extLst>
                    <a:ext uri="{9D8B030D-6E8A-4147-A177-3AD203B41FA5}">
                      <a16:colId xmlns:a16="http://schemas.microsoft.com/office/drawing/2014/main" val="112410876"/>
                    </a:ext>
                  </a:extLst>
                </a:gridCol>
                <a:gridCol w="8180832">
                  <a:extLst>
                    <a:ext uri="{9D8B030D-6E8A-4147-A177-3AD203B41FA5}">
                      <a16:colId xmlns:a16="http://schemas.microsoft.com/office/drawing/2014/main" val="1042365484"/>
                    </a:ext>
                  </a:extLst>
                </a:gridCol>
              </a:tblGrid>
              <a:tr h="949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ru-RU" sz="2000" dirty="0" err="1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айт</a:t>
                      </a: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https://www.endominsk.by</a:t>
                      </a: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i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i="1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главной странице в разделе новости размещаются ссылки на еженедельные он-</a:t>
                      </a:r>
                      <a:r>
                        <a:rPr lang="ru-RU" sz="2000" i="1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лайн</a:t>
                      </a:r>
                      <a:r>
                        <a:rPr lang="ru-RU" sz="2000" i="1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занятия Школ диабета)</a:t>
                      </a: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0076029"/>
                  </a:ext>
                </a:extLst>
              </a:tr>
              <a:tr h="949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ru-RU" sz="2000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2000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ube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</a:t>
                      </a: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диабета и питания</a:t>
                      </a: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u="sng" dirty="0" smtClean="0">
                          <a:solidFill>
                            <a:srgbClr val="0000FF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4"/>
                        </a:rPr>
                        <a:t>https://www.youtube.com/channel/UCXmtYuj-MCgTVt26eZcsf7Q</a:t>
                      </a:r>
                      <a:endParaRPr lang="en-US" sz="2000" dirty="0" smtClean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i="1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видеоролики о диабете и питании)</a:t>
                      </a: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18805779"/>
                  </a:ext>
                </a:extLst>
              </a:tr>
              <a:tr h="949509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диабета 2 типа</a:t>
                      </a: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Телеграмм канал - 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GEDMINSKSKOLA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(темы занятий и ссылки на трансляции</a:t>
                      </a:r>
                      <a:r>
                        <a:rPr lang="ru-RU" sz="2000" i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i="1" dirty="0" smtClean="0">
                        <a:solidFill>
                          <a:srgbClr val="33333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6206970"/>
                  </a:ext>
                </a:extLst>
              </a:tr>
              <a:tr h="9495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Viber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Минск ШСД 2</a:t>
                      </a: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(темы занятий и ссылки на трансляции</a:t>
                      </a:r>
                      <a:r>
                        <a:rPr lang="ru-RU" sz="2000" i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i="1" dirty="0" smtClean="0">
                        <a:solidFill>
                          <a:srgbClr val="33333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7606524"/>
                  </a:ext>
                </a:extLst>
              </a:tr>
              <a:tr h="9495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</a:t>
                      </a:r>
                      <a:r>
                        <a:rPr lang="en-US" sz="20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0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диабета 1 типа</a:t>
                      </a: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Телеграмм канал -t.me/GEDMINSKSHKOLA1 </a:t>
                      </a: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(темы занятий и ссылки на трансляции</a:t>
                      </a:r>
                      <a:r>
                        <a:rPr lang="ru-RU" sz="2000" i="1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000" i="1" dirty="0" smtClean="0">
                        <a:solidFill>
                          <a:srgbClr val="33333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0454196"/>
                  </a:ext>
                </a:extLst>
              </a:tr>
              <a:tr h="5271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Инстаграм</a:t>
                      </a:r>
                      <a:endParaRPr lang="en-US" sz="20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fontAlgn="base">
                        <a:spcAft>
                          <a:spcPts val="0"/>
                        </a:spcAft>
                      </a:pPr>
                      <a:r>
                        <a:rPr lang="ru-RU" sz="2000" kern="1200" dirty="0" err="1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endo_minsk</a:t>
                      </a:r>
                      <a:endParaRPr lang="en-US" sz="20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https</a:t>
                      </a:r>
                      <a:r>
                        <a:rPr lang="ru-RU" sz="2000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  <a:hlinkClick r:id="rId5"/>
                        </a:rPr>
                        <a:t>://www.instagram.com/endo_minsk/?hl=ru</a:t>
                      </a:r>
                      <a:endParaRPr lang="en-US" sz="2000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i="1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i="1" kern="1200" dirty="0" smtClean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000" i="1" kern="1200" dirty="0">
                          <a:solidFill>
                            <a:srgbClr val="333333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краткая полезная информация о диабете и не только)</a:t>
                      </a:r>
                      <a:endParaRPr lang="en-US" sz="2000" i="1" kern="1200" dirty="0">
                        <a:solidFill>
                          <a:srgbClr val="333333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296463"/>
                  </a:ext>
                </a:extLst>
              </a:tr>
            </a:tbl>
          </a:graphicData>
        </a:graphic>
      </p:graphicFrame>
      <p:pic>
        <p:nvPicPr>
          <p:cNvPr id="17" name="Рисунок 16" descr="C:\Users\User\AppData\Local\Microsoft\Windows\INetCache\Content.MSO\20D4AFB0.tmp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2858290"/>
            <a:ext cx="898970" cy="868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C:\Users\User\AppData\Local\Microsoft\Windows\INetCache\Content.MSO\5A24A13E.tmp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0" y="3943914"/>
            <a:ext cx="937705" cy="809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User\AppData\Local\Microsoft\Windows\INetCache\Content.MSO\83CA1FFC.tm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4915286"/>
            <a:ext cx="834961" cy="7814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35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881" t="18991" r="11537" b="30463"/>
          <a:stretch/>
        </p:blipFill>
        <p:spPr>
          <a:xfrm>
            <a:off x="448056" y="3364992"/>
            <a:ext cx="7863840" cy="32735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5283" t="14732" r="7301" b="26086"/>
          <a:stretch/>
        </p:blipFill>
        <p:spPr>
          <a:xfrm>
            <a:off x="3895344" y="228600"/>
            <a:ext cx="7964423" cy="36027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26" y="576005"/>
            <a:ext cx="2377646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1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3552" t="22975" r="15626" b="9985"/>
          <a:stretch/>
        </p:blipFill>
        <p:spPr>
          <a:xfrm>
            <a:off x="6640193" y="498489"/>
            <a:ext cx="4769869" cy="59502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5582" t="23292" r="14959" b="6036"/>
          <a:stretch/>
        </p:blipFill>
        <p:spPr>
          <a:xfrm>
            <a:off x="1280890" y="1186458"/>
            <a:ext cx="4718493" cy="56715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" y="327398"/>
            <a:ext cx="922629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Общественное объединение </a:t>
            </a:r>
            <a:endParaRPr lang="ru-RU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r>
              <a:rPr lang="ru-RU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«Поддержка людей с сахарным диабетом»</a:t>
            </a:r>
            <a:endParaRPr lang="ru-RU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3008" y="6435207"/>
            <a:ext cx="8430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FF"/>
                </a:solidFill>
                <a:latin typeface="Roboto"/>
              </a:rPr>
              <a:t> </a:t>
            </a:r>
            <a:r>
              <a:rPr lang="ru-RU" sz="1400" dirty="0">
                <a:solidFill>
                  <a:srgbClr val="3333FF"/>
                </a:solidFill>
                <a:latin typeface="Roboto"/>
                <a:hlinkClick r:id="rId4"/>
              </a:rPr>
              <a:t>Роль общественных объединений медицинских работников и пациентов (</a:t>
            </a:r>
            <a:r>
              <a:rPr lang="ru-RU" sz="1400" dirty="0" err="1">
                <a:solidFill>
                  <a:srgbClr val="3333FF"/>
                </a:solidFill>
                <a:latin typeface="Roboto"/>
                <a:hlinkClick r:id="rId4"/>
              </a:rPr>
              <a:t>Шепелькевич</a:t>
            </a:r>
            <a:r>
              <a:rPr lang="ru-RU" sz="1400" dirty="0">
                <a:solidFill>
                  <a:srgbClr val="3333FF"/>
                </a:solidFill>
                <a:latin typeface="Roboto"/>
                <a:hlinkClick r:id="rId4"/>
              </a:rPr>
              <a:t> А.П</a:t>
            </a:r>
            <a:r>
              <a:rPr lang="ru-RU" sz="1400" dirty="0" smtClean="0">
                <a:solidFill>
                  <a:srgbClr val="3333FF"/>
                </a:solidFill>
                <a:latin typeface="Roboto"/>
                <a:hlinkClick r:id="rId4"/>
              </a:rPr>
              <a:t>.)</a:t>
            </a:r>
            <a:r>
              <a:rPr lang="ru-RU" sz="1400" dirty="0" smtClean="0">
                <a:solidFill>
                  <a:srgbClr val="3333FF"/>
                </a:solidFill>
                <a:latin typeface="Roboto"/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31128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46207" y="251210"/>
            <a:ext cx="6440994" cy="24317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14 ноября – Всемирный День Диабета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E202-9EF3-4F67-A6CF-958E9202252E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61"/>
          <a:stretch/>
        </p:blipFill>
        <p:spPr bwMode="auto">
          <a:xfrm>
            <a:off x="8443513" y="2522471"/>
            <a:ext cx="1787117" cy="1160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3026664" y="3853582"/>
            <a:ext cx="9061259" cy="2867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800" b="1" dirty="0" smtClean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ЕЛЕНА ВАСИЛЬЕВНА ЮРЕНЯ</a:t>
            </a:r>
          </a:p>
          <a:p>
            <a:pPr algn="r">
              <a:defRPr/>
            </a:pPr>
            <a:endParaRPr lang="ru-RU" sz="1200" b="1" dirty="0" smtClean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sz="2600" b="1" dirty="0">
                <a:solidFill>
                  <a:schemeClr val="tx1"/>
                </a:solidFill>
              </a:rPr>
              <a:t>г</a:t>
            </a:r>
            <a:r>
              <a:rPr lang="ru-RU" sz="2600" b="1" dirty="0" smtClean="0">
                <a:solidFill>
                  <a:schemeClr val="tx1"/>
                </a:solidFill>
              </a:rPr>
              <a:t>лавный врач</a:t>
            </a:r>
          </a:p>
          <a:p>
            <a:pPr algn="r"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главный внештатный эндокринолог </a:t>
            </a:r>
          </a:p>
          <a:p>
            <a:pPr algn="r">
              <a:defRPr/>
            </a:pPr>
            <a:r>
              <a:rPr lang="ru-RU" sz="2600" b="1" dirty="0" smtClean="0">
                <a:solidFill>
                  <a:schemeClr val="tx1"/>
                </a:solidFill>
              </a:rPr>
              <a:t>комитета по здравоохранению Мингорисполкома  </a:t>
            </a:r>
          </a:p>
          <a:p>
            <a:endParaRPr lang="ru-RU" sz="26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600" b="1" dirty="0" smtClean="0">
                <a:solidFill>
                  <a:schemeClr val="tx1"/>
                </a:solidFill>
              </a:rPr>
              <a:t> Минск, 01 ноября 2022 г</a:t>
            </a:r>
            <a:endParaRPr lang="ru-RU" sz="2600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0952" y="2414742"/>
            <a:ext cx="3265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/>
              <a:t>Минский городской клинический эндокринологический центр</a:t>
            </a:r>
            <a:endParaRPr lang="en-US" sz="2200" b="1" dirty="0">
              <a:latin typeface="Agency FB" panose="020B0503020202020204" pitchFamily="34" charset="0"/>
            </a:endParaRPr>
          </a:p>
        </p:txBody>
      </p:sp>
      <p:pic>
        <p:nvPicPr>
          <p:cNvPr id="10" name="Объект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87" y="489042"/>
            <a:ext cx="4846321" cy="361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3588" t="23614" r="15377" b="6008"/>
          <a:stretch/>
        </p:blipFill>
        <p:spPr>
          <a:xfrm>
            <a:off x="374150" y="316175"/>
            <a:ext cx="11510128" cy="583773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46704" y="6355080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Roboto"/>
              </a:rPr>
              <a:t> </a:t>
            </a:r>
            <a:r>
              <a:rPr lang="ru-RU" sz="1400" u="sng" dirty="0">
                <a:solidFill>
                  <a:schemeClr val="tx2">
                    <a:lumMod val="75000"/>
                  </a:schemeClr>
                </a:solidFill>
                <a:latin typeface="Roboto"/>
                <a:hlinkClick r:id="rId3"/>
              </a:rPr>
              <a:t>Роль общественных объединений медицинских работников и пациентов (</a:t>
            </a:r>
            <a:r>
              <a:rPr lang="ru-RU" sz="1400" u="sng" dirty="0" err="1">
                <a:solidFill>
                  <a:schemeClr val="tx2">
                    <a:lumMod val="75000"/>
                  </a:schemeClr>
                </a:solidFill>
                <a:latin typeface="Roboto"/>
                <a:hlinkClick r:id="rId3"/>
              </a:rPr>
              <a:t>Шепелькевич</a:t>
            </a:r>
            <a:r>
              <a:rPr lang="ru-RU" sz="1400" u="sng" dirty="0">
                <a:solidFill>
                  <a:schemeClr val="tx2">
                    <a:lumMod val="75000"/>
                  </a:schemeClr>
                </a:solidFill>
                <a:latin typeface="Roboto"/>
                <a:hlinkClick r:id="rId3"/>
              </a:rPr>
              <a:t> А.П</a:t>
            </a:r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  <a:latin typeface="Roboto"/>
                <a:hlinkClick r:id="rId3"/>
              </a:rPr>
              <a:t>.)</a:t>
            </a:r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  <a:latin typeface="Roboto"/>
              </a:rPr>
              <a:t>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Roboto"/>
              </a:rPr>
              <a:t>2022 г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4248" y="1720840"/>
            <a:ext cx="6958584" cy="286232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venir"/>
              </a:rPr>
              <a:t>Пять целей ВОЗ по охвату больных сахарным диабетом: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venir"/>
              </a:rPr>
              <a:t>80%</a:t>
            </a:r>
            <a:r>
              <a:rPr lang="ru-RU" dirty="0">
                <a:solidFill>
                  <a:srgbClr val="000000"/>
                </a:solidFill>
                <a:latin typeface="Avenir"/>
              </a:rPr>
              <a:t> людей, живущих с диабетом, диагностированы.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venir"/>
              </a:rPr>
              <a:t>80%</a:t>
            </a:r>
            <a:r>
              <a:rPr lang="ru-RU" dirty="0">
                <a:solidFill>
                  <a:srgbClr val="000000"/>
                </a:solidFill>
                <a:latin typeface="Avenir"/>
              </a:rPr>
              <a:t> людей с диагностированным диабетом хорошо контролируют гликемию.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venir"/>
              </a:rPr>
              <a:t>80%</a:t>
            </a:r>
            <a:r>
              <a:rPr lang="ru-RU" dirty="0">
                <a:solidFill>
                  <a:srgbClr val="000000"/>
                </a:solidFill>
                <a:latin typeface="Avenir"/>
              </a:rPr>
              <a:t> людей с диагностированным диабетом хорошо контролируют артериальное давление.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venir"/>
              </a:rPr>
              <a:t>60%</a:t>
            </a:r>
            <a:r>
              <a:rPr lang="ru-RU" dirty="0">
                <a:solidFill>
                  <a:srgbClr val="000000"/>
                </a:solidFill>
                <a:latin typeface="Avenir"/>
              </a:rPr>
              <a:t> людей с диабетом в возрасте 40 лет и старше получают </a:t>
            </a:r>
            <a:r>
              <a:rPr lang="ru-RU" dirty="0" err="1">
                <a:solidFill>
                  <a:srgbClr val="000000"/>
                </a:solidFill>
                <a:latin typeface="Avenir"/>
              </a:rPr>
              <a:t>статины</a:t>
            </a:r>
            <a:r>
              <a:rPr lang="ru-RU" dirty="0">
                <a:solidFill>
                  <a:srgbClr val="000000"/>
                </a:solidFill>
                <a:latin typeface="Avenir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rgbClr val="000000"/>
                </a:solidFill>
                <a:latin typeface="Avenir"/>
              </a:rPr>
              <a:t>100%</a:t>
            </a:r>
            <a:r>
              <a:rPr lang="ru-RU" dirty="0">
                <a:solidFill>
                  <a:srgbClr val="000000"/>
                </a:solidFill>
                <a:latin typeface="Avenir"/>
              </a:rPr>
              <a:t> людей с диабетом 1 типа имеют доступ к недорогим средствам самоконтроля инсулина и уровня глюкозы в крови.</a:t>
            </a:r>
            <a:endParaRPr lang="ru-RU" b="0" i="0" dirty="0">
              <a:solidFill>
                <a:srgbClr val="000000"/>
              </a:solidFill>
              <a:effectLst/>
              <a:latin typeface="Avenir"/>
            </a:endParaRPr>
          </a:p>
        </p:txBody>
      </p:sp>
    </p:spTree>
    <p:extLst>
      <p:ext uri="{BB962C8B-B14F-4D97-AF65-F5344CB8AC3E}">
        <p14:creationId xmlns:p14="http://schemas.microsoft.com/office/powerpoint/2010/main" val="117556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639762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90000"/>
              </a:lnSpc>
              <a:defRPr/>
            </a:pPr>
            <a:r>
              <a:rPr lang="ru-RU" sz="2800" b="1" dirty="0" smtClean="0">
                <a:solidFill>
                  <a:srgbClr val="198FD7"/>
                </a:solidFill>
              </a:rPr>
              <a:t>                                       </a:t>
            </a:r>
            <a:r>
              <a:rPr lang="ru-RU" sz="4000" b="1" dirty="0">
                <a:solidFill>
                  <a:srgbClr val="0070C0"/>
                </a:solidFill>
              </a:rPr>
              <a:t>ФАКТЫ И ЦИФРЫ</a:t>
            </a:r>
          </a:p>
        </p:txBody>
      </p:sp>
      <p:sp>
        <p:nvSpPr>
          <p:cNvPr id="7" name="AutoShape 6" descr="https://diabetesatlas.org/idfawp/resource-files/2021/10/icon_globe.png"/>
          <p:cNvSpPr>
            <a:spLocks noChangeAspect="1" noChangeArrowheads="1"/>
          </p:cNvSpPr>
          <p:nvPr/>
        </p:nvSpPr>
        <p:spPr bwMode="auto">
          <a:xfrm>
            <a:off x="0" y="-904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t="14044" r="57906" b="73894"/>
          <a:stretch/>
        </p:blipFill>
        <p:spPr>
          <a:xfrm>
            <a:off x="152400" y="214313"/>
            <a:ext cx="5207000" cy="8905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48815" t="21872" r="10108" b="7572"/>
          <a:stretch/>
        </p:blipFill>
        <p:spPr>
          <a:xfrm>
            <a:off x="196915" y="914400"/>
            <a:ext cx="6009064" cy="50112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-147042" t="-79375" r="149014" b="84478"/>
          <a:stretch/>
        </p:blipFill>
        <p:spPr>
          <a:xfrm>
            <a:off x="-3048000" y="-1714500"/>
            <a:ext cx="6273800" cy="34163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828" t="20814" r="1970" b="12864"/>
          <a:stretch/>
        </p:blipFill>
        <p:spPr>
          <a:xfrm>
            <a:off x="6263064" y="914400"/>
            <a:ext cx="5725736" cy="27093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2898" t="42127" r="4487" b="28807"/>
          <a:stretch/>
        </p:blipFill>
        <p:spPr>
          <a:xfrm>
            <a:off x="6263064" y="3921551"/>
            <a:ext cx="5725736" cy="138574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04800" y="6225673"/>
            <a:ext cx="4059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©2022 diabetesatlas.org.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504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9013" t="23516" r="21460" b="16793"/>
          <a:stretch/>
        </p:blipFill>
        <p:spPr>
          <a:xfrm>
            <a:off x="384047" y="548640"/>
            <a:ext cx="6035039" cy="34930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781" t="23170" r="23305" b="17562"/>
          <a:stretch/>
        </p:blipFill>
        <p:spPr>
          <a:xfrm>
            <a:off x="6025896" y="2962656"/>
            <a:ext cx="6007608" cy="3621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100" y="1216152"/>
            <a:ext cx="2121408" cy="13898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19087" y="437126"/>
            <a:ext cx="53126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Сахарный диабет в РБ</a:t>
            </a:r>
            <a:endParaRPr lang="en-US" sz="4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3736" y="6196061"/>
            <a:ext cx="60533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981CF"/>
                </a:solidFill>
                <a:latin typeface="Roboto"/>
                <a:hlinkClick r:id="rId5"/>
              </a:rPr>
              <a:t>Итоги работы эндокринологической службы РБ 2021г (</a:t>
            </a:r>
            <a:r>
              <a:rPr lang="ru-RU" sz="1400" dirty="0" err="1">
                <a:solidFill>
                  <a:srgbClr val="0981CF"/>
                </a:solidFill>
                <a:latin typeface="Roboto"/>
                <a:hlinkClick r:id="rId5"/>
              </a:rPr>
              <a:t>Салко</a:t>
            </a:r>
            <a:r>
              <a:rPr lang="ru-RU" sz="1400" dirty="0">
                <a:solidFill>
                  <a:srgbClr val="0981CF"/>
                </a:solidFill>
                <a:latin typeface="Roboto"/>
                <a:hlinkClick r:id="rId5"/>
              </a:rPr>
              <a:t> О.Б.)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05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26533" y="173038"/>
            <a:ext cx="10972800" cy="995362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err="1">
                <a:solidFill>
                  <a:srgbClr val="0070C0"/>
                </a:solidFill>
              </a:rPr>
              <a:t>г.Минск</a:t>
            </a:r>
            <a:r>
              <a:rPr lang="ru-RU" sz="4000" b="1" dirty="0">
                <a:solidFill>
                  <a:srgbClr val="0070C0"/>
                </a:solidFill>
              </a:rPr>
              <a:t> и сахарный диабет 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457200" y="950976"/>
            <a:ext cx="11521440" cy="5695357"/>
          </a:xfrm>
        </p:spPr>
        <p:txBody>
          <a:bodyPr>
            <a:normAutofit/>
          </a:bodyPr>
          <a:lstStyle/>
          <a:p>
            <a:pPr marL="355600" indent="-355600" algn="just">
              <a:lnSpc>
                <a:spcPct val="110000"/>
              </a:lnSpc>
              <a:buClr>
                <a:srgbClr val="B8005C"/>
              </a:buClr>
              <a:buSzPct val="90000"/>
              <a:buFont typeface="Arial" charset="0"/>
              <a:buChar char="■"/>
            </a:pPr>
            <a:r>
              <a:rPr lang="ru-RU" sz="2700" b="1" dirty="0" smtClean="0">
                <a:ea typeface="Calibri" pitchFamily="34" charset="0"/>
                <a:cs typeface="Calibri" pitchFamily="34" charset="0"/>
              </a:rPr>
              <a:t>Прирост </a:t>
            </a:r>
            <a:r>
              <a:rPr lang="ru-RU" sz="2700" b="1" dirty="0">
                <a:ea typeface="Calibri" pitchFamily="34" charset="0"/>
                <a:cs typeface="Calibri" pitchFamily="34" charset="0"/>
              </a:rPr>
              <a:t>СД з</a:t>
            </a:r>
            <a:r>
              <a:rPr lang="ru-RU" sz="2700" b="1" dirty="0" smtClean="0">
                <a:ea typeface="Calibri" pitchFamily="34" charset="0"/>
                <a:cs typeface="Calibri" pitchFamily="34" charset="0"/>
              </a:rPr>
              <a:t>а 10 </a:t>
            </a:r>
            <a:r>
              <a:rPr lang="ru-RU" sz="2700" b="1" dirty="0">
                <a:ea typeface="Calibri" pitchFamily="34" charset="0"/>
                <a:cs typeface="Calibri" pitchFamily="34" charset="0"/>
              </a:rPr>
              <a:t>лет </a:t>
            </a:r>
            <a:r>
              <a:rPr lang="ru-RU" sz="2700" b="1" dirty="0" smtClean="0">
                <a:ea typeface="Calibri" pitchFamily="34" charset="0"/>
                <a:cs typeface="Calibri" pitchFamily="34" charset="0"/>
              </a:rPr>
              <a:t>в </a:t>
            </a:r>
            <a:r>
              <a:rPr lang="ru-RU" sz="2700" b="1" dirty="0">
                <a:ea typeface="Calibri" pitchFamily="34" charset="0"/>
                <a:cs typeface="Calibri" pitchFamily="34" charset="0"/>
              </a:rPr>
              <a:t>1,7 раза: </a:t>
            </a:r>
            <a:r>
              <a:rPr lang="ru-RU" sz="2700" b="1" dirty="0" smtClean="0">
                <a:ea typeface="Calibri" pitchFamily="34" charset="0"/>
                <a:cs typeface="Calibri" pitchFamily="34" charset="0"/>
              </a:rPr>
              <a:t>в </a:t>
            </a:r>
            <a:r>
              <a:rPr lang="ru-RU" sz="2700" b="1" dirty="0">
                <a:ea typeface="Calibri" pitchFamily="34" charset="0"/>
                <a:cs typeface="Calibri" pitchFamily="34" charset="0"/>
              </a:rPr>
              <a:t>2011 году зарегистрировано 50 608 пациентов с СД, в 2021 – 83 636 чел. </a:t>
            </a:r>
            <a:r>
              <a:rPr lang="ru-RU" sz="2700" b="1" dirty="0" smtClean="0">
                <a:ea typeface="Calibri" pitchFamily="34" charset="0"/>
                <a:cs typeface="Calibri" pitchFamily="34" charset="0"/>
              </a:rPr>
              <a:t>(линейный тренд)</a:t>
            </a:r>
            <a:endParaRPr lang="ru-RU" altLang="ru-RU" sz="2700" b="1" dirty="0">
              <a:ea typeface="Calibri" pitchFamily="34" charset="0"/>
              <a:cs typeface="Calibri" pitchFamily="34" charset="0"/>
            </a:endParaRPr>
          </a:p>
          <a:p>
            <a:pPr marL="355600" indent="-355600" algn="just">
              <a:lnSpc>
                <a:spcPct val="110000"/>
              </a:lnSpc>
              <a:buClr>
                <a:srgbClr val="B8005C"/>
              </a:buClr>
              <a:buSzPct val="90000"/>
              <a:buFont typeface="Arial" charset="0"/>
              <a:buChar char="■"/>
            </a:pP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Д группа пациентов с СД на 01.01.2022 – </a:t>
            </a:r>
            <a:r>
              <a:rPr lang="ru-RU" sz="2700" b="1" dirty="0" smtClean="0">
                <a:ea typeface="Calibri" pitchFamily="34" charset="0"/>
                <a:cs typeface="Calibri" pitchFamily="34" charset="0"/>
              </a:rPr>
              <a:t>78 105 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человек</a:t>
            </a: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,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 94% </a:t>
            </a: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- СД 2 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типа</a:t>
            </a:r>
          </a:p>
          <a:p>
            <a:pPr marL="355600" indent="-355600" algn="just">
              <a:lnSpc>
                <a:spcPct val="110000"/>
              </a:lnSpc>
              <a:buClr>
                <a:srgbClr val="B8005C"/>
              </a:buClr>
              <a:buSzPct val="90000"/>
              <a:buFont typeface="Arial" charset="0"/>
              <a:buChar char="■"/>
            </a:pP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Прирост за 2021 год на 6 642 чел </a:t>
            </a: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(в 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2019 </a:t>
            </a: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– 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7 767 чел, 2020- 6</a:t>
            </a:r>
            <a:r>
              <a:rPr lang="ru-RU" sz="2700" b="1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ru-RU" sz="2700" b="1" dirty="0">
                <a:ea typeface="Calibri" pitchFamily="34" charset="0"/>
                <a:cs typeface="Calibri" pitchFamily="34" charset="0"/>
              </a:rPr>
              <a:t>292 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)</a:t>
            </a:r>
            <a:endParaRPr lang="ru-RU" altLang="ru-RU" sz="2700" b="1" dirty="0">
              <a:ea typeface="Calibri" pitchFamily="34" charset="0"/>
              <a:cs typeface="Calibri" pitchFamily="34" charset="0"/>
            </a:endParaRPr>
          </a:p>
          <a:p>
            <a:pPr marL="355600" indent="-355600" algn="just">
              <a:lnSpc>
                <a:spcPct val="110000"/>
              </a:lnSpc>
              <a:buClr>
                <a:srgbClr val="B8005C"/>
              </a:buClr>
              <a:buSzPct val="90000"/>
              <a:buFont typeface="Arial" charset="0"/>
              <a:buChar char="■"/>
            </a:pP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5,1% взрослого </a:t>
            </a: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населения </a:t>
            </a:r>
            <a:r>
              <a:rPr lang="ru-RU" altLang="ru-RU" sz="2700" b="1" dirty="0" err="1" smtClean="0">
                <a:ea typeface="Calibri" pitchFamily="34" charset="0"/>
                <a:cs typeface="Calibri" pitchFamily="34" charset="0"/>
              </a:rPr>
              <a:t>г.Минска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 живёт с СД  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(2020 – 5,1%)</a:t>
            </a:r>
          </a:p>
          <a:p>
            <a:pPr marL="0" indent="0" algn="just">
              <a:lnSpc>
                <a:spcPct val="110000"/>
              </a:lnSpc>
              <a:buClr>
                <a:srgbClr val="B8005C"/>
              </a:buClr>
              <a:buSzPct val="90000"/>
              <a:buNone/>
            </a:pP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    прогноз </a:t>
            </a:r>
            <a:r>
              <a:rPr lang="en-US" altLang="ru-RU" sz="2700" b="1" dirty="0" smtClean="0">
                <a:ea typeface="Calibri" pitchFamily="34" charset="0"/>
                <a:cs typeface="Calibri" pitchFamily="34" charset="0"/>
              </a:rPr>
              <a:t>IDF 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для РБ (20-79лет): 5,6</a:t>
            </a:r>
            <a:r>
              <a:rPr lang="en-US" altLang="ru-RU" sz="2700" b="1" dirty="0" smtClean="0">
                <a:ea typeface="Calibri" pitchFamily="34" charset="0"/>
                <a:cs typeface="Calibri" pitchFamily="34" charset="0"/>
              </a:rPr>
              <a:t>%</a:t>
            </a:r>
            <a:endParaRPr lang="ru-RU" altLang="ru-RU" sz="2700" b="1" dirty="0" smtClean="0">
              <a:ea typeface="Calibri" pitchFamily="34" charset="0"/>
              <a:cs typeface="Calibri" pitchFamily="34" charset="0"/>
            </a:endParaRPr>
          </a:p>
          <a:p>
            <a:pPr algn="just">
              <a:lnSpc>
                <a:spcPct val="110000"/>
              </a:lnSpc>
              <a:buClr>
                <a:srgbClr val="B8005C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22,1</a:t>
            </a: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% взрослых 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получают инсулинотерапию</a:t>
            </a: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, </a:t>
            </a:r>
            <a:endParaRPr lang="ru-RU" altLang="ru-RU" sz="2700" b="1" dirty="0" smtClean="0">
              <a:ea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10000"/>
              </a:lnSpc>
              <a:buClr>
                <a:srgbClr val="B8005C"/>
              </a:buClr>
              <a:buSzPct val="90000"/>
              <a:buNone/>
            </a:pP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	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из </a:t>
            </a: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них аналоги 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инсулина: СД1 </a:t>
            </a: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- 29,3% , СД2 -7,5%, </a:t>
            </a:r>
          </a:p>
          <a:p>
            <a:pPr marL="0" indent="0" algn="just">
              <a:lnSpc>
                <a:spcPct val="110000"/>
              </a:lnSpc>
              <a:buClr>
                <a:srgbClr val="B8005C"/>
              </a:buClr>
              <a:buSzPct val="90000"/>
              <a:buNone/>
            </a:pP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	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НПИИ </a:t>
            </a: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– 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125 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чел (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65 </a:t>
            </a: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взрослых, 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60 –дети)</a:t>
            </a:r>
          </a:p>
          <a:p>
            <a:pPr marL="0" indent="0" algn="just">
              <a:lnSpc>
                <a:spcPct val="110000"/>
              </a:lnSpc>
              <a:buClr>
                <a:srgbClr val="B8005C"/>
              </a:buClr>
              <a:buSzPct val="90000"/>
              <a:buNone/>
            </a:pP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	3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 этапа </a:t>
            </a: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Концепции инсулинотерапии реализованы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B6A8DC39-4441-4014-839C-CE81E9CCF070}" type="slidenum">
              <a:rPr lang="ru-RU"/>
              <a:pPr algn="l">
                <a:defRPr/>
              </a:pPr>
              <a:t>5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6837" y="4565262"/>
            <a:ext cx="1376004" cy="93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626533" y="173038"/>
            <a:ext cx="10972800" cy="995362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4000" b="1" dirty="0" err="1">
                <a:solidFill>
                  <a:srgbClr val="0070C0"/>
                </a:solidFill>
              </a:rPr>
              <a:t>г.Минск</a:t>
            </a:r>
            <a:r>
              <a:rPr lang="ru-RU" sz="4000" b="1" dirty="0">
                <a:solidFill>
                  <a:srgbClr val="0070C0"/>
                </a:solidFill>
              </a:rPr>
              <a:t> и сахарный диабет 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457200" y="950976"/>
            <a:ext cx="11521440" cy="5695357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buClr>
                <a:srgbClr val="B8005C"/>
              </a:buClr>
              <a:buSzPct val="90000"/>
              <a:buFont typeface="Wingdings" panose="05000000000000000000" pitchFamily="2" charset="2"/>
              <a:buChar char="§"/>
            </a:pP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Все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пациентки с ГСД на инсулине – Д наблюдение и роды в ЖК при 1-й ГКБ (2021 -закуплено 5 помп с </a:t>
            </a:r>
            <a:r>
              <a:rPr lang="ru-RU" sz="2700" b="1" dirty="0">
                <a:ea typeface="Calibri" pitchFamily="34" charset="0"/>
                <a:cs typeface="Calibri" pitchFamily="34" charset="0"/>
              </a:rPr>
              <a:t>НМГ </a:t>
            </a:r>
            <a:r>
              <a:rPr lang="en-US" sz="2700" b="1" dirty="0" err="1">
                <a:ea typeface="Calibri" pitchFamily="34" charset="0"/>
                <a:cs typeface="Calibri" pitchFamily="34" charset="0"/>
              </a:rPr>
              <a:t>MiniLink</a:t>
            </a:r>
            <a:r>
              <a:rPr lang="ru-RU" sz="2700" b="1" dirty="0">
                <a:ea typeface="Calibri" pitchFamily="34" charset="0"/>
                <a:cs typeface="Calibri" pitchFamily="34" charset="0"/>
              </a:rPr>
              <a:t>)</a:t>
            </a:r>
            <a:endParaRPr lang="en-US" sz="2700" b="1" dirty="0">
              <a:ea typeface="Calibri" pitchFamily="34" charset="0"/>
              <a:cs typeface="Calibri" pitchFamily="34" charset="0"/>
            </a:endParaRPr>
          </a:p>
          <a:p>
            <a:pPr marL="355600" indent="-355600" algn="just">
              <a:lnSpc>
                <a:spcPct val="110000"/>
              </a:lnSpc>
              <a:buClr>
                <a:srgbClr val="B8005C"/>
              </a:buClr>
              <a:buSzPct val="90000"/>
              <a:buFont typeface="Arial" charset="0"/>
              <a:buChar char="■"/>
            </a:pP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На 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01.01.2022 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в ОЗ - 27 систем </a:t>
            </a:r>
            <a:r>
              <a:rPr lang="en-US" altLang="ru-RU" sz="2700" b="1" dirty="0" smtClean="0">
                <a:ea typeface="Calibri" pitchFamily="34" charset="0"/>
                <a:cs typeface="Calibri" pitchFamily="34" charset="0"/>
              </a:rPr>
              <a:t>CGMS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, 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в 2021 г выполнено 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НМГ </a:t>
            </a: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- 237 исследований 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(163 – амбулаторно) </a:t>
            </a:r>
            <a:endParaRPr lang="ru-RU" altLang="ru-RU" sz="2700" b="1" dirty="0" smtClean="0">
              <a:ea typeface="Calibri" pitchFamily="34" charset="0"/>
              <a:cs typeface="Calibri" pitchFamily="34" charset="0"/>
            </a:endParaRPr>
          </a:p>
          <a:p>
            <a:pPr marL="355600" indent="-355600" algn="just">
              <a:lnSpc>
                <a:spcPct val="110000"/>
              </a:lnSpc>
              <a:buClr>
                <a:srgbClr val="B8005C"/>
              </a:buClr>
              <a:buSzPct val="90000"/>
              <a:buFont typeface="Arial" charset="0"/>
              <a:buChar char="■"/>
            </a:pP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Имеют </a:t>
            </a: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ограничения жизнедеятельности:</a:t>
            </a:r>
          </a:p>
          <a:p>
            <a:pPr marL="0" indent="0" algn="just">
              <a:lnSpc>
                <a:spcPct val="110000"/>
              </a:lnSpc>
              <a:buClr>
                <a:srgbClr val="B8005C"/>
              </a:buClr>
              <a:buSzPct val="90000"/>
              <a:buNone/>
            </a:pP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	дети и подростки – 97%</a:t>
            </a:r>
          </a:p>
          <a:p>
            <a:pPr marL="0" indent="0" algn="just">
              <a:lnSpc>
                <a:spcPct val="110000"/>
              </a:lnSpc>
              <a:buClr>
                <a:srgbClr val="B8005C"/>
              </a:buClr>
              <a:buSzPct val="90000"/>
              <a:buNone/>
            </a:pP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	взрослые  - 30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%, из них </a:t>
            </a:r>
          </a:p>
          <a:p>
            <a:pPr marL="0" indent="0" algn="just">
              <a:lnSpc>
                <a:spcPct val="110000"/>
              </a:lnSpc>
              <a:buClr>
                <a:srgbClr val="B8005C"/>
              </a:buClr>
              <a:buSzPct val="90000"/>
              <a:buNone/>
            </a:pP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 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           пациенты </a:t>
            </a:r>
            <a:r>
              <a:rPr lang="ru-RU" altLang="ru-RU" sz="2700" b="1" dirty="0">
                <a:ea typeface="Calibri" pitchFamily="34" charset="0"/>
                <a:cs typeface="Calibri" pitchFamily="34" charset="0"/>
              </a:rPr>
              <a:t>с СД на </a:t>
            </a:r>
            <a:r>
              <a:rPr lang="ru-RU" altLang="ru-RU" sz="2700" b="1" dirty="0" smtClean="0">
                <a:ea typeface="Calibri" pitchFamily="34" charset="0"/>
                <a:cs typeface="Calibri" pitchFamily="34" charset="0"/>
              </a:rPr>
              <a:t>инсулине - 55%  (9349 чел)</a:t>
            </a:r>
            <a:endParaRPr lang="ru-RU" altLang="ru-RU" sz="2700" b="1" dirty="0">
              <a:ea typeface="Calibri" pitchFamily="34" charset="0"/>
              <a:cs typeface="Calibri" pitchFamily="34" charset="0"/>
            </a:endParaRPr>
          </a:p>
          <a:p>
            <a:pPr marL="0" indent="0" algn="just">
              <a:lnSpc>
                <a:spcPct val="110000"/>
              </a:lnSpc>
              <a:buClr>
                <a:srgbClr val="B8005C"/>
              </a:buClr>
              <a:buSzPct val="90000"/>
              <a:buNone/>
            </a:pPr>
            <a:endParaRPr lang="ru-RU" altLang="ru-RU" sz="2700" b="1" dirty="0" smtClean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B6A8DC39-4441-4014-839C-CE81E9CCF070}" type="slidenum">
              <a:rPr lang="ru-RU"/>
              <a:pPr algn="l">
                <a:defRPr/>
              </a:pPr>
              <a:t>6</a:t>
            </a:fld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664" y="4581145"/>
            <a:ext cx="1842067" cy="1271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9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161" y="2907530"/>
            <a:ext cx="2377646" cy="15546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96697" y="359789"/>
            <a:ext cx="89976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Тема Всемирного дня борьбы с диабетом 2021–2023 </a:t>
            </a:r>
            <a:r>
              <a:rPr lang="ru-RU" sz="26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г.г</a:t>
            </a:r>
            <a:r>
              <a:rPr lang="ru-RU" sz="2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 algn="ctr"/>
            <a:r>
              <a:rPr lang="ru-RU" sz="2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«Доступ </a:t>
            </a:r>
            <a:r>
              <a:rPr lang="ru-RU" sz="26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к лечению диабета» </a:t>
            </a:r>
            <a:r>
              <a:rPr lang="ru-RU" sz="26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 доступ к обучению</a:t>
            </a:r>
            <a:endParaRPr lang="en-US" sz="26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248" y="1252341"/>
            <a:ext cx="8214662" cy="48649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81161" y="4992623"/>
            <a:ext cx="25603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>
                <a:solidFill>
                  <a:srgbClr val="3333FF"/>
                </a:solidFill>
              </a:rPr>
              <a:t>www.understandingdiabetes.org</a:t>
            </a:r>
            <a:r>
              <a:rPr lang="en-US" sz="2000" dirty="0"/>
              <a:t>/</a:t>
            </a: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9427463" y="6217920"/>
            <a:ext cx="2638042" cy="376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>
                <a:solidFill>
                  <a:srgbClr val="3333FF"/>
                </a:solidFill>
              </a:rPr>
              <a:t>endocrinology.by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441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778933" y="103593"/>
            <a:ext cx="10972800" cy="9009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4000" b="1" dirty="0" smtClean="0"/>
              <a:t>         </a:t>
            </a:r>
            <a:r>
              <a:rPr lang="ru-RU" sz="4000" b="1" dirty="0" smtClean="0">
                <a:solidFill>
                  <a:srgbClr val="0070C0"/>
                </a:solidFill>
              </a:rPr>
              <a:t>Посещения к врачам-эндокринологам</a:t>
            </a:r>
            <a:endParaRPr lang="ru-RU" sz="40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483346"/>
              </p:ext>
            </p:extLst>
          </p:nvPr>
        </p:nvGraphicFramePr>
        <p:xfrm>
          <a:off x="609599" y="1286680"/>
          <a:ext cx="11142134" cy="47555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8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631">
                  <a:extLst>
                    <a:ext uri="{9D8B030D-6E8A-4147-A177-3AD203B41FA5}">
                      <a16:colId xmlns:a16="http://schemas.microsoft.com/office/drawing/2014/main" val="3909202761"/>
                    </a:ext>
                  </a:extLst>
                </a:gridCol>
                <a:gridCol w="2096672">
                  <a:extLst>
                    <a:ext uri="{9D8B030D-6E8A-4147-A177-3AD203B41FA5}">
                      <a16:colId xmlns:a16="http://schemas.microsoft.com/office/drawing/2014/main" val="1411204950"/>
                    </a:ext>
                  </a:extLst>
                </a:gridCol>
                <a:gridCol w="1968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8510">
                  <a:extLst>
                    <a:ext uri="{9D8B030D-6E8A-4147-A177-3AD203B41FA5}">
                      <a16:colId xmlns:a16="http://schemas.microsoft.com/office/drawing/2014/main" val="1348811846"/>
                    </a:ext>
                  </a:extLst>
                </a:gridCol>
                <a:gridCol w="1968510">
                  <a:extLst>
                    <a:ext uri="{9D8B030D-6E8A-4147-A177-3AD203B41FA5}">
                      <a16:colId xmlns:a16="http://schemas.microsoft.com/office/drawing/2014/main" val="1140230597"/>
                    </a:ext>
                  </a:extLst>
                </a:gridCol>
              </a:tblGrid>
              <a:tr h="639196">
                <a:tc gridSpan="3"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86331" marR="18633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en-US" sz="2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467">
                <a:tc gridSpan="3">
                  <a:txBody>
                    <a:bodyPr/>
                    <a:lstStyle/>
                    <a:p>
                      <a:r>
                        <a:rPr lang="ru-RU" sz="2800" dirty="0" smtClean="0"/>
                        <a:t>Всего посещений</a:t>
                      </a:r>
                      <a:endParaRPr lang="en-GB" sz="2800" dirty="0"/>
                    </a:p>
                  </a:txBody>
                  <a:tcPr marL="186331" marR="18633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442 709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382 195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385 285 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467">
                <a:tc rowSpan="2">
                  <a:txBody>
                    <a:bodyPr/>
                    <a:lstStyle/>
                    <a:p>
                      <a:r>
                        <a:rPr lang="ru-RU" sz="2800" dirty="0" smtClean="0"/>
                        <a:t>На 1 жителя</a:t>
                      </a:r>
                      <a:endParaRPr lang="en-GB" sz="2800" dirty="0"/>
                    </a:p>
                  </a:txBody>
                  <a:tcPr marL="186331" marR="186331" anchor="ctr"/>
                </a:tc>
                <a:tc gridSpan="2">
                  <a:txBody>
                    <a:bodyPr/>
                    <a:lstStyle/>
                    <a:p>
                      <a:r>
                        <a:rPr lang="ru-RU" sz="2800" dirty="0" smtClean="0"/>
                        <a:t>взрослые</a:t>
                      </a:r>
                      <a:endParaRPr lang="en-GB" sz="2800" dirty="0"/>
                    </a:p>
                  </a:txBody>
                  <a:tcPr marL="186331" marR="18633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0,25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0,22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0,22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467">
                <a:tc vMerge="1"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86331" marR="186331"/>
                </a:tc>
                <a:tc gridSpan="2">
                  <a:txBody>
                    <a:bodyPr/>
                    <a:lstStyle/>
                    <a:p>
                      <a:r>
                        <a:rPr lang="ru-RU" sz="2800" dirty="0" smtClean="0"/>
                        <a:t>дети</a:t>
                      </a:r>
                      <a:endParaRPr lang="en-GB" sz="2800" dirty="0"/>
                    </a:p>
                  </a:txBody>
                  <a:tcPr marL="186331" marR="18633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0,09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0,08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0,09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7907744"/>
                  </a:ext>
                </a:extLst>
              </a:tr>
              <a:tr h="508467">
                <a:tc gridSpan="3">
                  <a:txBody>
                    <a:bodyPr/>
                    <a:lstStyle/>
                    <a:p>
                      <a:r>
                        <a:rPr lang="ru-RU" sz="2800" dirty="0" smtClean="0"/>
                        <a:t>На 1 случай </a:t>
                      </a:r>
                      <a:r>
                        <a:rPr lang="ru-RU" sz="2800" dirty="0" err="1" smtClean="0"/>
                        <a:t>зарег</a:t>
                      </a:r>
                      <a:r>
                        <a:rPr lang="ru-RU" sz="2800" dirty="0" smtClean="0"/>
                        <a:t>. энд. </a:t>
                      </a:r>
                      <a:r>
                        <a:rPr lang="ru-RU" sz="2800" dirty="0" err="1" smtClean="0"/>
                        <a:t>заб</a:t>
                      </a:r>
                      <a:r>
                        <a:rPr lang="ru-RU" sz="2800" dirty="0" smtClean="0"/>
                        <a:t>.</a:t>
                      </a:r>
                      <a:endParaRPr lang="en-GB" sz="2800" dirty="0"/>
                    </a:p>
                  </a:txBody>
                  <a:tcPr marL="186331" marR="18633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2065">
                <a:tc gridSpan="3">
                  <a:txBody>
                    <a:bodyPr/>
                    <a:lstStyle/>
                    <a:p>
                      <a:r>
                        <a:rPr lang="ru-RU" sz="2800" dirty="0" err="1" smtClean="0"/>
                        <a:t>Профосмотры</a:t>
                      </a:r>
                      <a:endParaRPr lang="en-GB" sz="2800" dirty="0"/>
                    </a:p>
                  </a:txBody>
                  <a:tcPr marL="186331" marR="186331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2,3%</a:t>
                      </a:r>
                      <a:endParaRPr lang="en-US"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1,5%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1,7%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2446614"/>
                  </a:ext>
                </a:extLst>
              </a:tr>
              <a:tr h="639196"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aseline="0" dirty="0" smtClean="0"/>
                        <a:t>На </a:t>
                      </a:r>
                      <a:r>
                        <a:rPr lang="ru-RU" sz="2800" dirty="0" smtClean="0"/>
                        <a:t>1 штатную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должность врача-эндокринолога</a:t>
                      </a:r>
                      <a:endParaRPr lang="en-GB" sz="2800" dirty="0" smtClean="0"/>
                    </a:p>
                  </a:txBody>
                  <a:tcPr marL="186331" marR="186331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ГП</a:t>
                      </a:r>
                      <a:endParaRPr lang="en-GB" sz="2800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4 685</a:t>
                      </a:r>
                      <a:endParaRPr lang="en-US" sz="2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3 938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4 005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196">
                <a:tc gridSpan="2" vMerge="1">
                  <a:txBody>
                    <a:bodyPr/>
                    <a:lstStyle/>
                    <a:p>
                      <a:endParaRPr lang="en-GB" sz="2800" dirty="0"/>
                    </a:p>
                  </a:txBody>
                  <a:tcPr marL="186331" marR="186331"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МГК</a:t>
                      </a:r>
                      <a:r>
                        <a:rPr lang="ru-RU" sz="2800" baseline="0" dirty="0" smtClean="0"/>
                        <a:t> ЭЦ</a:t>
                      </a:r>
                      <a:endParaRPr lang="en-GB" sz="2800" dirty="0"/>
                    </a:p>
                  </a:txBody>
                  <a:tcPr marL="186331" marR="1863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3 630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4 580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4 973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3174" y="6356355"/>
            <a:ext cx="1047136" cy="365125"/>
          </a:xfrm>
        </p:spPr>
        <p:txBody>
          <a:bodyPr/>
          <a:lstStyle/>
          <a:p>
            <a:pPr algn="l">
              <a:defRPr/>
            </a:pPr>
            <a:fld id="{B6A8DC39-4441-4014-839C-CE81E9CCF070}" type="slidenum">
              <a:rPr lang="ru-RU"/>
              <a:pPr algn="l"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8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87400" y="147638"/>
            <a:ext cx="10972800" cy="74982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>
                <a:solidFill>
                  <a:srgbClr val="0070C0"/>
                </a:solidFill>
              </a:rPr>
              <a:t>Стационарная эндокринологическая помощь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smtClean="0">
                <a:solidFill>
                  <a:srgbClr val="0070C0"/>
                </a:solidFill>
              </a:rPr>
              <a:t>(взрослое население)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30867" y="1134539"/>
            <a:ext cx="10229850" cy="1371596"/>
          </a:xfrm>
        </p:spPr>
        <p:txBody>
          <a:bodyPr>
            <a:normAutofit/>
          </a:bodyPr>
          <a:lstStyle/>
          <a:p>
            <a:pPr marL="355600" indent="-355600" algn="just">
              <a:buClr>
                <a:srgbClr val="B8005C"/>
              </a:buClr>
              <a:buSzPct val="90000"/>
              <a:buFont typeface="Arial" charset="0"/>
              <a:buChar char="■"/>
            </a:pPr>
            <a:r>
              <a:rPr lang="ru-RU" altLang="ru-RU" b="1" dirty="0" smtClean="0">
                <a:ea typeface="Calibri" pitchFamily="34" charset="0"/>
                <a:cs typeface="Calibri" pitchFamily="34" charset="0"/>
              </a:rPr>
              <a:t>110 коек (1-я и 10-я ГКБ), 10ГКБ -инфекционный стационар</a:t>
            </a:r>
          </a:p>
          <a:p>
            <a:pPr marL="355600" indent="-355600" algn="just">
              <a:buClr>
                <a:srgbClr val="B8005C"/>
              </a:buClr>
              <a:buSzPct val="90000"/>
              <a:buFont typeface="Arial" charset="0"/>
              <a:buChar char="■"/>
            </a:pPr>
            <a:r>
              <a:rPr lang="ru-RU" altLang="ru-RU" b="1" dirty="0" smtClean="0">
                <a:ea typeface="Calibri" pitchFamily="34" charset="0"/>
                <a:cs typeface="Calibri" pitchFamily="34" charset="0"/>
              </a:rPr>
              <a:t>2021г: </a:t>
            </a:r>
            <a:r>
              <a:rPr lang="ru-RU" b="1" dirty="0">
                <a:ea typeface="Calibri" pitchFamily="34" charset="0"/>
                <a:cs typeface="Calibri" pitchFamily="34" charset="0"/>
              </a:rPr>
              <a:t>1155</a:t>
            </a:r>
            <a:r>
              <a:rPr lang="ru-RU" altLang="ru-RU" b="1" dirty="0">
                <a:ea typeface="Calibri" pitchFamily="34" charset="0"/>
                <a:cs typeface="Calibri" pitchFamily="34" charset="0"/>
              </a:rPr>
              <a:t> ч</a:t>
            </a:r>
            <a:r>
              <a:rPr lang="ru-RU" altLang="ru-RU" b="1" dirty="0" smtClean="0">
                <a:ea typeface="Calibri" pitchFamily="34" charset="0"/>
                <a:cs typeface="Calibri" pitchFamily="34" charset="0"/>
              </a:rPr>
              <a:t>ел (52%) -непрофильные пациенты</a:t>
            </a:r>
            <a:endParaRPr lang="ru-RU" altLang="ru-RU" b="1" dirty="0">
              <a:ea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94864169"/>
              </p:ext>
            </p:extLst>
          </p:nvPr>
        </p:nvGraphicFramePr>
        <p:xfrm>
          <a:off x="667513" y="2432304"/>
          <a:ext cx="9587531" cy="25458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74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4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4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4474">
                  <a:extLst>
                    <a:ext uri="{9D8B030D-6E8A-4147-A177-3AD203B41FA5}">
                      <a16:colId xmlns:a16="http://schemas.microsoft.com/office/drawing/2014/main" val="1351062146"/>
                    </a:ext>
                  </a:extLst>
                </a:gridCol>
              </a:tblGrid>
              <a:tr h="38404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en-US" sz="24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366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Число пользованных пациентов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3 259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2 357</a:t>
                      </a:r>
                      <a:endParaRPr lang="en-US" sz="2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1 364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2366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СД, чел (%)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2 724 (84%)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1 429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(85%)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988 (92%)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4091433"/>
                  </a:ext>
                </a:extLst>
              </a:tr>
              <a:tr h="452366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патология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ЩЖ, чел (%)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 (2,7%)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(1,9%)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 (2,4%)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366">
                <a:tc>
                  <a:txBody>
                    <a:bodyPr/>
                    <a:lstStyle/>
                    <a:p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др. </a:t>
                      </a:r>
                      <a:r>
                        <a:rPr lang="ru-RU" sz="2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энд.патология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чел (%)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447 (14%)</a:t>
                      </a:r>
                      <a:endParaRPr lang="en-US" sz="2400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220 </a:t>
                      </a: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(13%)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 (5,1%)</a:t>
                      </a:r>
                      <a:endParaRPr lang="en-US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4F693F-7DE6-4AB1-BCD8-B61B7642F36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715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19215</TotalTime>
  <Words>462</Words>
  <Application>Microsoft Office PowerPoint</Application>
  <PresentationFormat>Широкоэкранный</PresentationFormat>
  <Paragraphs>148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Agency FB</vt:lpstr>
      <vt:lpstr>Arial</vt:lpstr>
      <vt:lpstr>Avenir</vt:lpstr>
      <vt:lpstr>Calibri</vt:lpstr>
      <vt:lpstr>Roboto</vt:lpstr>
      <vt:lpstr>Times New Roman</vt:lpstr>
      <vt:lpstr>Wingdings</vt:lpstr>
      <vt:lpstr>Тема Office</vt:lpstr>
      <vt:lpstr>14 ноября – Всемирный День Диабета</vt:lpstr>
      <vt:lpstr>Презентация PowerPoint</vt:lpstr>
      <vt:lpstr>                                       ФАКТЫ И ЦИФРЫ</vt:lpstr>
      <vt:lpstr>Презентация PowerPoint</vt:lpstr>
      <vt:lpstr>г.Минск и сахарный диабет </vt:lpstr>
      <vt:lpstr>г.Минск и сахарный диабет </vt:lpstr>
      <vt:lpstr>Презентация PowerPoint</vt:lpstr>
      <vt:lpstr>         Посещения к врачам-эндокринологам</vt:lpstr>
      <vt:lpstr>Стационарная эндокринологическая помощь  (взрослое население)</vt:lpstr>
      <vt:lpstr>Интернет-ресурсы МГК эндокринологического центра</vt:lpstr>
      <vt:lpstr>Презентация PowerPoint</vt:lpstr>
      <vt:lpstr>Презентация PowerPoint</vt:lpstr>
      <vt:lpstr>14 ноября – Всемирный День Диабета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Yurenia Alena</dc:creator>
  <cp:lastModifiedBy>Alena</cp:lastModifiedBy>
  <cp:revision>588</cp:revision>
  <cp:lastPrinted>2018-12-12T09:49:50Z</cp:lastPrinted>
  <dcterms:created xsi:type="dcterms:W3CDTF">2013-06-29T10:37:18Z</dcterms:created>
  <dcterms:modified xsi:type="dcterms:W3CDTF">2022-11-01T01:52:36Z</dcterms:modified>
</cp:coreProperties>
</file>